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8" r:id="rId3"/>
    <p:sldId id="264" r:id="rId4"/>
    <p:sldId id="286" r:id="rId5"/>
    <p:sldId id="266" r:id="rId6"/>
    <p:sldId id="259" r:id="rId7"/>
    <p:sldId id="267" r:id="rId8"/>
    <p:sldId id="287" r:id="rId9"/>
    <p:sldId id="268" r:id="rId10"/>
    <p:sldId id="289" r:id="rId11"/>
    <p:sldId id="269" r:id="rId12"/>
    <p:sldId id="299" r:id="rId13"/>
    <p:sldId id="270" r:id="rId14"/>
    <p:sldId id="292" r:id="rId15"/>
    <p:sldId id="271" r:id="rId16"/>
    <p:sldId id="290" r:id="rId17"/>
    <p:sldId id="260" r:id="rId18"/>
    <p:sldId id="272" r:id="rId19"/>
    <p:sldId id="273" r:id="rId20"/>
    <p:sldId id="274" r:id="rId21"/>
    <p:sldId id="296" r:id="rId22"/>
    <p:sldId id="275" r:id="rId23"/>
    <p:sldId id="297" r:id="rId24"/>
    <p:sldId id="276" r:id="rId25"/>
    <p:sldId id="261" r:id="rId26"/>
    <p:sldId id="278" r:id="rId27"/>
    <p:sldId id="280" r:id="rId28"/>
    <p:sldId id="262" r:id="rId29"/>
    <p:sldId id="281" r:id="rId30"/>
    <p:sldId id="282" r:id="rId31"/>
    <p:sldId id="283" r:id="rId32"/>
    <p:sldId id="284" r:id="rId33"/>
    <p:sldId id="257" r:id="rId34"/>
    <p:sldId id="288" r:id="rId35"/>
    <p:sldId id="29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5" autoAdjust="0"/>
    <p:restoredTop sz="93835" autoAdjust="0"/>
  </p:normalViewPr>
  <p:slideViewPr>
    <p:cSldViewPr snapToGrid="0" snapToObjects="1">
      <p:cViewPr varScale="1">
        <p:scale>
          <a:sx n="105" d="100"/>
          <a:sy n="105" d="100"/>
        </p:scale>
        <p:origin x="-120" y="-296"/>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13</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4/30/15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hyperlink" Target="http://www.civilwar.org/battlefields/fredericksburg.html" TargetMode="External"/><Relationship Id="rId12" Type="http://schemas.openxmlformats.org/officeDocument/2006/relationships/hyperlink" Target="http://www.civilwar.org/antietam.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9" Type="http://schemas.openxmlformats.org/officeDocument/2006/relationships/hyperlink" Target="http://www.dailykos.com" TargetMode="External"/><Relationship Id="rId10" Type="http://schemas.openxmlformats.org/officeDocument/2006/relationships/hyperlink" Target="http://www.thomaslegion.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archives.gov/exhibits/featured_documents/emancipation_proclamation/" TargetMode="External"/><Relationship Id="rId4" Type="http://schemas.openxmlformats.org/officeDocument/2006/relationships/hyperlink" Target="http://www.wach.com" TargetMode="External"/><Relationship Id="rId5" Type="http://schemas.openxmlformats.org/officeDocument/2006/relationships/hyperlink" Target="http://www.historyrocket.com/American-History/civil-war/Why-Did-The-North-Win-The-Civil-War.html" TargetMode="External"/><Relationship Id="rId6" Type="http://schemas.openxmlformats.org/officeDocument/2006/relationships/hyperlink" Target="http://commons.wikimedia.org/wiki/File:Second_Bull_Run_Aug29_1700.png" TargetMode="External"/><Relationship Id="rId7" Type="http://schemas.openxmlformats.org/officeDocument/2006/relationships/hyperlink" Target="http://en.wikipedia.org/wiki/First_Battle_of_Bull_Run%23/media/" TargetMode="External"/><Relationship Id="rId8" Type="http://schemas.openxmlformats.org/officeDocument/2006/relationships/hyperlink" Target="http://thomaslegion.net/battleofchancellorsvillebattlefieldpositions.html" TargetMode="External"/><Relationship Id="rId9" Type="http://schemas.openxmlformats.org/officeDocument/2006/relationships/hyperlink" Target="http://www.custermen.com/DixieBoys/FtPillow.htm" TargetMode="External"/><Relationship Id="rId10" Type="http://schemas.openxmlformats.org/officeDocument/2006/relationships/hyperlink" Target="http://www.bonps.org/wpr/wp-content/uploads/2011/03/Kay-pix-Mar11-054-copy.jpg" TargetMode="External"/><Relationship Id="rId11" Type="http://schemas.openxmlformats.org/officeDocument/2006/relationships/hyperlink" Target="http://commons.wikimedia.org/wiki/File:Petersburg_July30.png" TargetMode="External"/><Relationship Id="rId1" Type="http://schemas.openxmlformats.org/officeDocument/2006/relationships/slideLayout" Target="../slideLayouts/slideLayout2.xml"/><Relationship Id="rId2" Type="http://schemas.openxmlformats.org/officeDocument/2006/relationships/hyperlink" Target="http://www.en.wikipedia.or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civilwar.org/battlefields/bullrun.html?tab=facts" TargetMode="External"/><Relationship Id="rId4" Type="http://schemas.openxmlformats.org/officeDocument/2006/relationships/hyperlink" Target="http://www.civilwar.org/battlefields/petersburg-breakthrough.html" TargetMode="External"/><Relationship Id="rId5" Type="http://schemas.openxmlformats.org/officeDocument/2006/relationships/hyperlink" Target="http://www.civilwar.org/battlefields/second-manassas.html" TargetMode="External"/><Relationship Id="rId6" Type="http://schemas.openxmlformats.org/officeDocument/2006/relationships/hyperlink" Target="http://www.civilwar.org/battlefields/chancellorsville.html" TargetMode="External"/><Relationship Id="rId7" Type="http://schemas.openxmlformats.org/officeDocument/2006/relationships/hyperlink" Target="http://www.civilwaronthewesternborder.org/content/battle-lexington" TargetMode="External"/><Relationship Id="rId8" Type="http://schemas.openxmlformats.org/officeDocument/2006/relationships/hyperlink" Target="http://www.historynet.com/battle-of-richmond" TargetMode="External"/><Relationship Id="rId1" Type="http://schemas.openxmlformats.org/officeDocument/2006/relationships/slideLayout" Target="../slideLayouts/slideLayout2.xml"/><Relationship Id="rId2" Type="http://schemas.openxmlformats.org/officeDocument/2006/relationships/hyperlink" Target="http://www.civilwar.org/battlefields/nashville.html?tab=fac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Civil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econd_Bull_Run_Aug30_1600.png"/>
          <p:cNvPicPr>
            <a:picLocks noGrp="1" noChangeAspect="1"/>
          </p:cNvPicPr>
          <p:nvPr>
            <p:ph idx="1"/>
          </p:nvPr>
        </p:nvPicPr>
        <p:blipFill>
          <a:blip r:embed="rId2" cstate="print">
            <a:extLst>
              <a:ext uri="{28A0092B-C50C-407E-A947-70E740481C1C}">
                <a14:useLocalDpi xmlns:a14="http://schemas.microsoft.com/office/drawing/2010/main" val="0"/>
              </a:ext>
            </a:extLst>
          </a:blip>
          <a:srcRect t="14285" b="14285"/>
          <a:stretch>
            <a:fillRect/>
          </a:stretch>
        </p:blipFill>
        <p:spPr>
          <a:xfrm>
            <a:off x="24190" y="0"/>
            <a:ext cx="9119810" cy="6857999"/>
          </a:xfrm>
        </p:spPr>
      </p:pic>
    </p:spTree>
    <p:extLst>
      <p:ext uri="{BB962C8B-B14F-4D97-AF65-F5344CB8AC3E}">
        <p14:creationId xmlns:p14="http://schemas.microsoft.com/office/powerpoint/2010/main" val="423409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 </a:t>
            </a:r>
          </a:p>
          <a:p>
            <a:pPr>
              <a:lnSpc>
                <a:spcPct val="150000"/>
              </a:lnSpc>
            </a:pPr>
            <a:r>
              <a:rPr lang="en-US" dirty="0" smtClean="0"/>
              <a:t>Bull run/</a:t>
            </a:r>
            <a:r>
              <a:rPr lang="en-US" dirty="0"/>
              <a:t>F</a:t>
            </a:r>
            <a:r>
              <a:rPr lang="en-US" dirty="0" smtClean="0"/>
              <a:t>irst Manassas*</a:t>
            </a:r>
          </a:p>
          <a:p>
            <a:pPr>
              <a:lnSpc>
                <a:spcPct val="150000"/>
              </a:lnSpc>
            </a:pPr>
            <a:r>
              <a:rPr lang="en-US" dirty="0" smtClean="0"/>
              <a:t>Fort Washington</a:t>
            </a:r>
          </a:p>
          <a:p>
            <a:pPr>
              <a:lnSpc>
                <a:spcPct val="150000"/>
              </a:lnSpc>
            </a:pPr>
            <a:r>
              <a:rPr lang="en-US" dirty="0" smtClean="0"/>
              <a:t>Wilson Creek</a:t>
            </a:r>
          </a:p>
          <a:p>
            <a:pPr>
              <a:lnSpc>
                <a:spcPct val="150000"/>
              </a:lnSpc>
            </a:pPr>
            <a:r>
              <a:rPr lang="en-US" dirty="0" smtClean="0"/>
              <a:t>Lexington*</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smtClean="0"/>
              <a:t>Confederates: 2,312</a:t>
            </a:r>
          </a:p>
          <a:p>
            <a:pPr lvl="1"/>
            <a:r>
              <a:rPr lang="en-US" dirty="0" smtClean="0"/>
              <a:t>Union: </a:t>
            </a:r>
            <a:r>
              <a:rPr lang="en-US" dirty="0"/>
              <a:t>	</a:t>
            </a:r>
            <a:r>
              <a:rPr lang="en-US" dirty="0" smtClean="0"/>
              <a:t>1,657</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3,061</a:t>
            </a:r>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a:t>Fall </a:t>
            </a:r>
            <a:r>
              <a:rPr lang="en-US" dirty="0" smtClean="0"/>
              <a:t>of Richmond*</a:t>
            </a:r>
            <a:endParaRPr lang="en-US" dirty="0"/>
          </a:p>
          <a:p>
            <a:r>
              <a:rPr lang="en-US" dirty="0"/>
              <a:t>Lincoln </a:t>
            </a:r>
            <a:r>
              <a:rPr lang="en-US" dirty="0" smtClean="0"/>
              <a:t>assassinated*</a:t>
            </a:r>
            <a:endParaRPr lang="en-US" dirty="0"/>
          </a:p>
          <a:p>
            <a:r>
              <a:rPr lang="en-US" dirty="0"/>
              <a:t>Jefferson </a:t>
            </a:r>
            <a:r>
              <a:rPr lang="en-US" dirty="0" smtClean="0"/>
              <a:t>Davis </a:t>
            </a:r>
            <a:r>
              <a:rPr lang="en-US" dirty="0"/>
              <a:t>captured</a:t>
            </a:r>
          </a:p>
          <a:p>
            <a:r>
              <a:rPr lang="en-US" dirty="0" smtClean="0"/>
              <a:t>Palmetto 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normAutofit lnSpcReduction="10000"/>
          </a:bodyPr>
          <a:lstStyle/>
          <a:p>
            <a:r>
              <a:rPr lang="en-US" dirty="0" smtClean="0"/>
              <a:t>August 29-30</a:t>
            </a:r>
            <a:r>
              <a:rPr lang="en-US" baseline="30000" dirty="0" smtClean="0"/>
              <a:t>th</a:t>
            </a:r>
            <a:r>
              <a:rPr lang="en-US" dirty="0" smtClean="0"/>
              <a:t>, 1862</a:t>
            </a:r>
          </a:p>
          <a:p>
            <a:r>
              <a:rPr lang="en-US" dirty="0"/>
              <a:t>Nelson and some men escaped but the Rebels captured approximately 4,000 Yankees. The way north was open. </a:t>
            </a:r>
            <a:endParaRPr lang="en-US" dirty="0" smtClean="0"/>
          </a:p>
          <a:p>
            <a:r>
              <a:rPr lang="en-US" dirty="0" smtClean="0"/>
              <a:t>Generals</a:t>
            </a:r>
          </a:p>
          <a:p>
            <a:pPr lvl="1"/>
            <a:r>
              <a:rPr lang="en-US" dirty="0" smtClean="0"/>
              <a:t>Confederate: E. Kirby Smith</a:t>
            </a:r>
          </a:p>
          <a:p>
            <a:pPr lvl="1"/>
            <a:r>
              <a:rPr lang="en-US" dirty="0" smtClean="0"/>
              <a:t>Union: William Nelson</a:t>
            </a:r>
            <a:endParaRPr lang="en-US" dirty="0"/>
          </a:p>
          <a:p>
            <a:r>
              <a:rPr lang="en-US" dirty="0" smtClean="0"/>
              <a:t>Casualties</a:t>
            </a:r>
            <a:endParaRPr lang="en-US" dirty="0"/>
          </a:p>
          <a:p>
            <a:pPr lvl="1"/>
            <a:r>
              <a:rPr lang="en-US" dirty="0"/>
              <a:t>Confederate</a:t>
            </a:r>
            <a:r>
              <a:rPr lang="en-US" smtClean="0"/>
              <a:t>: </a:t>
            </a:r>
            <a:r>
              <a:rPr lang="en-US" smtClean="0"/>
              <a:t>750</a:t>
            </a:r>
            <a:endParaRPr lang="en-US" dirty="0"/>
          </a:p>
          <a:p>
            <a:pPr lvl="1"/>
            <a:r>
              <a:rPr lang="en-US" dirty="0"/>
              <a:t>Union</a:t>
            </a:r>
            <a:r>
              <a:rPr lang="en-US" dirty="0" smtClean="0"/>
              <a:t>: </a:t>
            </a:r>
            <a:r>
              <a:rPr lang="en-US" dirty="0" smtClean="0"/>
              <a:t>4900</a:t>
            </a:r>
            <a:endParaRPr lang="en-US" dirty="0"/>
          </a:p>
          <a:p>
            <a:pPr marL="457200" lvl="1" indent="0">
              <a:buNone/>
            </a:pPr>
            <a:endParaRPr lang="en-US" dirty="0" smtClean="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soldiers 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normAutofit fontScale="92500"/>
          </a:bodyPr>
          <a:lstStyle/>
          <a:p>
            <a:r>
              <a:rPr lang="en-US" dirty="0" smtClean="0"/>
              <a:t>The Battle of Palmetto Ranch was a relatively un-important battle though it was the last battle of the civil war. </a:t>
            </a:r>
          </a:p>
          <a:p>
            <a:r>
              <a:rPr lang="en-US" dirty="0"/>
              <a:t>Casualties</a:t>
            </a:r>
          </a:p>
          <a:p>
            <a:pPr lvl="1"/>
            <a:r>
              <a:rPr lang="en-US" dirty="0"/>
              <a:t>Confederates: 6</a:t>
            </a:r>
          </a:p>
          <a:p>
            <a:pPr lvl="1"/>
            <a:r>
              <a:rPr lang="en-US" dirty="0"/>
              <a:t>Union: 118</a:t>
            </a:r>
          </a:p>
          <a:p>
            <a:r>
              <a:rPr lang="en-US" dirty="0" smtClean="0"/>
              <a:t>Why the North won: The </a:t>
            </a:r>
            <a:r>
              <a:rPr lang="en-US" dirty="0"/>
              <a:t>North clearly had more men to fight for them and there were more people who wanted to put an end to slavery including the slaves themselves. The North managed to enroll many people for the war.</a:t>
            </a:r>
            <a:endParaRPr lang="en-US" dirty="0" smtClean="0"/>
          </a:p>
          <a:p>
            <a:pPr lvl="1"/>
            <a:endParaRPr lang="en-US" dirty="0" smtClean="0"/>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207818" y="1735138"/>
            <a:ext cx="8020195" cy="5030498"/>
          </a:xfrm>
        </p:spPr>
        <p:txBody>
          <a:bodyPr>
            <a:normAutofit fontScale="85000" lnSpcReduction="20000"/>
          </a:bodyPr>
          <a:lstStyle/>
          <a:p>
            <a:pPr>
              <a:lnSpc>
                <a:spcPct val="90000"/>
              </a:lnSpc>
            </a:pPr>
            <a:r>
              <a:rPr lang="en-US" sz="2100" dirty="0" smtClean="0">
                <a:hlinkClick r:id="rId2"/>
              </a:rPr>
              <a:t>www.nps.gov/gett/learn/historyculture/civil-war-timeline.htm</a:t>
            </a:r>
            <a:endParaRPr lang="en-US" sz="2100" dirty="0" smtClean="0"/>
          </a:p>
          <a:p>
            <a:pPr>
              <a:lnSpc>
                <a:spcPct val="90000"/>
              </a:lnSpc>
            </a:pPr>
            <a:r>
              <a:rPr lang="en-US" sz="2100" dirty="0" smtClean="0">
                <a:hlinkClick r:id="rId3"/>
              </a:rPr>
              <a:t>www.americancivilwar.com</a:t>
            </a:r>
            <a:endParaRPr lang="en-US" sz="2100" dirty="0" smtClean="0"/>
          </a:p>
          <a:p>
            <a:pPr>
              <a:lnSpc>
                <a:spcPct val="90000"/>
              </a:lnSpc>
            </a:pPr>
            <a:r>
              <a:rPr lang="en-US" sz="2100" dirty="0" smtClean="0">
                <a:hlinkClick r:id="rId4"/>
              </a:rPr>
              <a:t>www.nps.gov/abpp/battles/mo004.htm</a:t>
            </a:r>
            <a:endParaRPr lang="en-US" sz="2100" dirty="0" smtClean="0"/>
          </a:p>
          <a:p>
            <a:pPr>
              <a:lnSpc>
                <a:spcPct val="90000"/>
              </a:lnSpc>
            </a:pPr>
            <a:r>
              <a:rPr lang="en-US" sz="2100" dirty="0" smtClean="0">
                <a:hlinkClick r:id="rId5"/>
              </a:rPr>
              <a:t>www.civilwar.org/battlefields/wilson-s-creek.html</a:t>
            </a:r>
            <a:endParaRPr lang="en-US" sz="2100" dirty="0" smtClean="0"/>
          </a:p>
          <a:p>
            <a:pPr>
              <a:lnSpc>
                <a:spcPct val="90000"/>
              </a:lnSpc>
            </a:pPr>
            <a:r>
              <a:rPr lang="en-US" sz="2100" dirty="0" smtClean="0">
                <a:hlinkClick r:id="rId6"/>
              </a:rPr>
              <a:t>www.civilwaronthewesternborder.org/content/battle-Lexington</a:t>
            </a:r>
            <a:endParaRPr lang="en-US" sz="2100" dirty="0" smtClean="0"/>
          </a:p>
          <a:p>
            <a:pPr>
              <a:lnSpc>
                <a:spcPct val="90000"/>
              </a:lnSpc>
            </a:pPr>
            <a:r>
              <a:rPr lang="en-US" sz="2100" dirty="0">
                <a:hlinkClick r:id="rId7"/>
              </a:rPr>
              <a:t>www.civilwar.org/battlefields</a:t>
            </a:r>
            <a:r>
              <a:rPr lang="en-US" sz="2100" dirty="0" smtClean="0">
                <a:hlinkClick r:id="rId7"/>
              </a:rPr>
              <a:t>/fort-donelson.html</a:t>
            </a:r>
            <a:endParaRPr lang="en-US" sz="2100" dirty="0" smtClean="0"/>
          </a:p>
          <a:p>
            <a:pPr>
              <a:lnSpc>
                <a:spcPct val="90000"/>
              </a:lnSpc>
            </a:pPr>
            <a:r>
              <a:rPr lang="en-US" sz="2100" dirty="0">
                <a:hlinkClick r:id="rId8"/>
              </a:rPr>
              <a:t>www.civilwar.org/</a:t>
            </a:r>
            <a:r>
              <a:rPr lang="en-US" sz="2100" dirty="0" smtClean="0">
                <a:hlinkClick r:id="rId8"/>
              </a:rPr>
              <a:t>battlefields/shiloh.html</a:t>
            </a:r>
            <a:endParaRPr lang="en-US" sz="2100" dirty="0" smtClean="0"/>
          </a:p>
          <a:p>
            <a:pPr>
              <a:lnSpc>
                <a:spcPct val="90000"/>
              </a:lnSpc>
            </a:pPr>
            <a:r>
              <a:rPr lang="en-US" sz="2100" dirty="0">
                <a:hlinkClick r:id="rId9"/>
              </a:rPr>
              <a:t>www.dailykos.com</a:t>
            </a:r>
            <a:endParaRPr lang="en-US" sz="2100" dirty="0"/>
          </a:p>
          <a:p>
            <a:pPr>
              <a:lnSpc>
                <a:spcPct val="90000"/>
              </a:lnSpc>
            </a:pPr>
            <a:r>
              <a:rPr lang="en-US" sz="2100" dirty="0">
                <a:hlinkClick r:id="rId10"/>
              </a:rPr>
              <a:t>www.thomaslegion.net</a:t>
            </a:r>
            <a:endParaRPr lang="en-US" sz="2100" dirty="0"/>
          </a:p>
          <a:p>
            <a:pPr>
              <a:lnSpc>
                <a:spcPct val="90000"/>
              </a:lnSpc>
            </a:pPr>
            <a:r>
              <a:rPr lang="en-US" sz="2100" dirty="0">
                <a:hlinkClick r:id="rId11"/>
              </a:rPr>
              <a:t>http://www.civilwar.org/battlefields/fredericksburg.html</a:t>
            </a:r>
            <a:endParaRPr lang="en-US" sz="2100" dirty="0"/>
          </a:p>
          <a:p>
            <a:pPr>
              <a:lnSpc>
                <a:spcPct val="90000"/>
              </a:lnSpc>
            </a:pPr>
            <a:r>
              <a:rPr lang="en-US" sz="2100" dirty="0">
                <a:hlinkClick r:id="rId12"/>
              </a:rPr>
              <a:t>http://www.civilwar.org/antietam.html</a:t>
            </a:r>
            <a:endParaRPr lang="en-US" sz="2100" dirty="0"/>
          </a:p>
          <a:p>
            <a:pPr>
              <a:lnSpc>
                <a:spcPct val="50000"/>
              </a:lnSpc>
            </a:pP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196273" y="1735137"/>
            <a:ext cx="8682181" cy="5007407"/>
          </a:xfrm>
        </p:spPr>
        <p:txBody>
          <a:bodyPr>
            <a:normAutofit fontScale="77500" lnSpcReduction="20000"/>
          </a:bodyPr>
          <a:lstStyle/>
          <a:p>
            <a:pPr>
              <a:lnSpc>
                <a:spcPct val="110000"/>
              </a:lnSpc>
            </a:pPr>
            <a:r>
              <a:rPr lang="en-US" sz="2200" dirty="0" smtClean="0">
                <a:hlinkClick r:id="rId2"/>
              </a:rPr>
              <a:t>www.en.wikipedia.org</a:t>
            </a:r>
            <a:endParaRPr lang="en-US" sz="2200" dirty="0" smtClean="0"/>
          </a:p>
          <a:p>
            <a:pPr>
              <a:lnSpc>
                <a:spcPct val="110000"/>
              </a:lnSpc>
            </a:pPr>
            <a:r>
              <a:rPr lang="en-US" sz="2200" dirty="0">
                <a:hlinkClick r:id="rId3"/>
              </a:rPr>
              <a:t>http://www.archives.gov/exhibits/featured_documents/emancipation_proclamation</a:t>
            </a:r>
            <a:r>
              <a:rPr lang="en-US" sz="2200" dirty="0" smtClean="0">
                <a:hlinkClick r:id="rId3"/>
              </a:rPr>
              <a:t>/</a:t>
            </a:r>
            <a:endParaRPr lang="en-US" sz="2200" dirty="0" smtClean="0"/>
          </a:p>
          <a:p>
            <a:pPr>
              <a:lnSpc>
                <a:spcPct val="110000"/>
              </a:lnSpc>
            </a:pPr>
            <a:r>
              <a:rPr lang="en-US" sz="2200" dirty="0">
                <a:hlinkClick r:id="rId4"/>
              </a:rPr>
              <a:t>www.wach.com</a:t>
            </a:r>
            <a:endParaRPr lang="en-US" sz="2200" dirty="0"/>
          </a:p>
          <a:p>
            <a:pPr>
              <a:lnSpc>
                <a:spcPct val="110000"/>
              </a:lnSpc>
            </a:pPr>
            <a:r>
              <a:rPr lang="en-US" sz="2200" dirty="0">
                <a:hlinkClick r:id="rId5"/>
              </a:rPr>
              <a:t>http://www.historyrocket.com/American-History/civil-war/Why-Did-The-North-Win-The-Civil-</a:t>
            </a:r>
            <a:r>
              <a:rPr lang="en-US" sz="2200" dirty="0" smtClean="0">
                <a:hlinkClick r:id="rId5"/>
              </a:rPr>
              <a:t>War.html</a:t>
            </a:r>
            <a:endParaRPr lang="en-US" sz="2200" dirty="0"/>
          </a:p>
          <a:p>
            <a:pPr>
              <a:lnSpc>
                <a:spcPct val="110000"/>
              </a:lnSpc>
            </a:pPr>
            <a:r>
              <a:rPr lang="en-US" sz="2200" dirty="0">
                <a:hlinkClick r:id="rId6"/>
              </a:rPr>
              <a:t>http://commons.wikimedia.org/wiki/File:Second_Bull_Run_Aug29_1700.</a:t>
            </a:r>
            <a:r>
              <a:rPr lang="en-US" sz="2200" dirty="0" smtClean="0">
                <a:hlinkClick r:id="rId6"/>
              </a:rPr>
              <a:t>png</a:t>
            </a:r>
            <a:endParaRPr lang="en-US" sz="2200" dirty="0"/>
          </a:p>
          <a:p>
            <a:pPr>
              <a:lnSpc>
                <a:spcPct val="110000"/>
              </a:lnSpc>
            </a:pPr>
            <a:r>
              <a:rPr lang="en-US" sz="2200" dirty="0">
                <a:hlinkClick r:id="rId7"/>
              </a:rPr>
              <a:t>http://en.wikipedia.org/wiki/First_Battle_of_Bull_Run#/media</a:t>
            </a:r>
            <a:r>
              <a:rPr lang="en-US" sz="2200" dirty="0" smtClean="0">
                <a:hlinkClick r:id="rId7"/>
              </a:rPr>
              <a:t>/</a:t>
            </a:r>
            <a:endParaRPr lang="en-US" sz="2200" dirty="0"/>
          </a:p>
          <a:p>
            <a:pPr>
              <a:lnSpc>
                <a:spcPct val="110000"/>
              </a:lnSpc>
            </a:pPr>
            <a:r>
              <a:rPr lang="en-US" sz="2200" dirty="0">
                <a:hlinkClick r:id="rId8"/>
              </a:rPr>
              <a:t>http://thomaslegion.net/</a:t>
            </a:r>
            <a:r>
              <a:rPr lang="en-US" sz="2200" dirty="0" smtClean="0">
                <a:hlinkClick r:id="rId8"/>
              </a:rPr>
              <a:t>battleofchancellorsvillebattlefieldpositions.html</a:t>
            </a:r>
            <a:endParaRPr lang="en-US" sz="2200" dirty="0"/>
          </a:p>
          <a:p>
            <a:pPr>
              <a:lnSpc>
                <a:spcPct val="110000"/>
              </a:lnSpc>
            </a:pPr>
            <a:r>
              <a:rPr lang="en-US" sz="2200" dirty="0">
                <a:hlinkClick r:id="rId9"/>
              </a:rPr>
              <a:t>http://www.custermen.com/DixieBoys/</a:t>
            </a:r>
            <a:r>
              <a:rPr lang="en-US" sz="2200" dirty="0" smtClean="0">
                <a:hlinkClick r:id="rId9"/>
              </a:rPr>
              <a:t>FtPillow.htm</a:t>
            </a:r>
            <a:endParaRPr lang="en-US" sz="2200" dirty="0"/>
          </a:p>
          <a:p>
            <a:pPr>
              <a:lnSpc>
                <a:spcPct val="110000"/>
              </a:lnSpc>
            </a:pPr>
            <a:r>
              <a:rPr lang="en-US" sz="2200" dirty="0">
                <a:hlinkClick r:id="rId10"/>
              </a:rPr>
              <a:t>http://www.bonps.org/wpr/wp-content/uploads/2011/03/Kay-pix-Mar11-054-</a:t>
            </a:r>
            <a:r>
              <a:rPr lang="en-US" sz="2200" dirty="0" smtClean="0">
                <a:hlinkClick r:id="rId10"/>
              </a:rPr>
              <a:t>copy.jpg</a:t>
            </a:r>
            <a:endParaRPr lang="en-US" sz="2200" dirty="0"/>
          </a:p>
          <a:p>
            <a:pPr>
              <a:lnSpc>
                <a:spcPct val="110000"/>
              </a:lnSpc>
            </a:pPr>
            <a:r>
              <a:rPr lang="en-US" sz="2200" dirty="0" smtClean="0">
                <a:hlinkClick r:id="rId11"/>
              </a:rPr>
              <a:t>http:</a:t>
            </a:r>
            <a:r>
              <a:rPr lang="en-US" sz="2200" dirty="0">
                <a:hlinkClick r:id="rId11"/>
              </a:rPr>
              <a:t>//commons.wikimedia.org/wiki/File:Petersburg_July30.</a:t>
            </a:r>
            <a:r>
              <a:rPr lang="en-US" sz="2200" dirty="0" smtClean="0">
                <a:hlinkClick r:id="rId11"/>
              </a:rPr>
              <a:t>png</a:t>
            </a:r>
            <a:endParaRPr lang="en-US" sz="2200"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a:bodyPr>
          <a:lstStyle/>
          <a:p>
            <a:r>
              <a:rPr lang="en-US" sz="1600" dirty="0">
                <a:hlinkClick r:id="rId2"/>
              </a:rPr>
              <a:t>http://www.civilwar.org/battlefields/nashville.html?tab=</a:t>
            </a:r>
            <a:r>
              <a:rPr lang="en-US" sz="1600" dirty="0" smtClean="0">
                <a:hlinkClick r:id="rId2"/>
              </a:rPr>
              <a:t>facts</a:t>
            </a:r>
            <a:endParaRPr lang="en-US" sz="1600" dirty="0"/>
          </a:p>
          <a:p>
            <a:r>
              <a:rPr lang="en-US" sz="1600" dirty="0">
                <a:hlinkClick r:id="rId3"/>
              </a:rPr>
              <a:t>http://www.civilwar.org/battlefields/bullrun.html?tab=</a:t>
            </a:r>
            <a:r>
              <a:rPr lang="en-US" sz="1600" dirty="0" smtClean="0">
                <a:hlinkClick r:id="rId3"/>
              </a:rPr>
              <a:t>facts</a:t>
            </a:r>
            <a:endParaRPr lang="en-US" sz="1600" dirty="0"/>
          </a:p>
          <a:p>
            <a:r>
              <a:rPr lang="en-US" sz="1600" dirty="0">
                <a:hlinkClick r:id="rId4"/>
              </a:rPr>
              <a:t>http://www.civilwar.org/battlefields/petersburg-</a:t>
            </a:r>
            <a:r>
              <a:rPr lang="en-US" sz="1600" dirty="0" smtClean="0">
                <a:hlinkClick r:id="rId4"/>
              </a:rPr>
              <a:t>breakthrough.html</a:t>
            </a:r>
            <a:endParaRPr lang="en-US" sz="1600" dirty="0"/>
          </a:p>
          <a:p>
            <a:r>
              <a:rPr lang="en-US" sz="1600" dirty="0">
                <a:hlinkClick r:id="rId5"/>
              </a:rPr>
              <a:t>http://www.civilwar.org/battlefields/second-</a:t>
            </a:r>
            <a:r>
              <a:rPr lang="en-US" sz="1600" dirty="0" smtClean="0">
                <a:hlinkClick r:id="rId5"/>
              </a:rPr>
              <a:t>manassas.html</a:t>
            </a:r>
            <a:endParaRPr lang="en-US" sz="1600" dirty="0"/>
          </a:p>
          <a:p>
            <a:r>
              <a:rPr lang="en-US" sz="1600" dirty="0">
                <a:hlinkClick r:id="rId6"/>
              </a:rPr>
              <a:t>http://www.civilwar.org/battlefields/</a:t>
            </a:r>
            <a:r>
              <a:rPr lang="en-US" sz="1600" dirty="0" smtClean="0">
                <a:hlinkClick r:id="rId6"/>
              </a:rPr>
              <a:t>chancellorsville.html</a:t>
            </a:r>
            <a:endParaRPr lang="en-US" sz="1600" dirty="0" smtClean="0"/>
          </a:p>
          <a:p>
            <a:r>
              <a:rPr lang="en-US" sz="1600" dirty="0">
                <a:hlinkClick r:id="rId7"/>
              </a:rPr>
              <a:t>http://www.civilwaronthewesternborder.org/content/battle-</a:t>
            </a:r>
            <a:r>
              <a:rPr lang="en-US" sz="1600" dirty="0" smtClean="0">
                <a:hlinkClick r:id="rId7"/>
              </a:rPr>
              <a:t>lexington</a:t>
            </a:r>
            <a:endParaRPr lang="en-US" sz="1600" dirty="0" smtClean="0"/>
          </a:p>
          <a:p>
            <a:r>
              <a:rPr lang="en-US" sz="1600" dirty="0">
                <a:hlinkClick r:id="rId8"/>
              </a:rPr>
              <a:t>http://www.historynet.com/battle-of-</a:t>
            </a:r>
            <a:r>
              <a:rPr lang="en-US" sz="1600" dirty="0" smtClean="0">
                <a:hlinkClick r:id="rId8"/>
              </a:rPr>
              <a:t>richmond</a:t>
            </a:r>
            <a:endParaRPr lang="en-US" sz="1600" dirty="0" smtClean="0"/>
          </a:p>
          <a:p>
            <a:endParaRPr lang="en-US" sz="1600" dirty="0" smtClean="0"/>
          </a:p>
          <a:p>
            <a:endParaRPr lang="en-US" sz="1600" dirty="0" smtClean="0"/>
          </a:p>
          <a:p>
            <a:endParaRPr lang="en-US" sz="1600" dirty="0" smtClean="0"/>
          </a:p>
          <a:p>
            <a:endParaRPr lang="en-US" dirty="0"/>
          </a:p>
          <a:p>
            <a:endParaRPr lang="en-US" dirty="0"/>
          </a:p>
        </p:txBody>
      </p:sp>
    </p:spTree>
    <p:extLst>
      <p:ext uri="{BB962C8B-B14F-4D97-AF65-F5344CB8AC3E}">
        <p14:creationId xmlns:p14="http://schemas.microsoft.com/office/powerpoint/2010/main" val="5008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smtClean="0"/>
              <a:t> Casualties</a:t>
            </a:r>
            <a:endParaRPr lang="en-US" dirty="0" smtClean="0"/>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689</TotalTime>
  <Words>1252</Words>
  <Application>Microsoft Macintosh PowerPoint</Application>
  <PresentationFormat>On-screen Show (4:3)</PresentationFormat>
  <Paragraphs>260</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Inkwell</vt:lpstr>
      <vt:lpstr>Civil War Timeline    (1861-1865) </vt:lpstr>
      <vt:lpstr>Battles in 1861</vt:lpstr>
      <vt:lpstr>Bull Run/First Manassas</vt:lpstr>
      <vt:lpstr>PowerPoint Presentation</vt:lpstr>
      <vt:lpstr>Lexington</vt:lpstr>
      <vt:lpstr>Battles 1862</vt:lpstr>
      <vt:lpstr>Fort Donelson</vt:lpstr>
      <vt:lpstr>PowerPoint Presentation</vt:lpstr>
      <vt:lpstr>Shiloh</vt:lpstr>
      <vt:lpstr>PowerPoint Presentation</vt:lpstr>
      <vt:lpstr>Second Bull Run</vt:lpstr>
      <vt:lpstr>PowerPoint Presentation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Vinay Work laptop</cp:lastModifiedBy>
  <cp:revision>59</cp:revision>
  <dcterms:created xsi:type="dcterms:W3CDTF">2015-04-19T21:12:55Z</dcterms:created>
  <dcterms:modified xsi:type="dcterms:W3CDTF">2015-04-30T23:07:53Z</dcterms:modified>
</cp:coreProperties>
</file>